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2" r:id="rId2"/>
    <p:sldId id="367" r:id="rId3"/>
    <p:sldId id="366" r:id="rId4"/>
    <p:sldId id="368" r:id="rId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846"/>
    <a:srgbClr val="0058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8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325"/>
            </a:lvl1pPr>
            <a:lvl2pPr marL="442930" indent="0" algn="ctr">
              <a:buNone/>
              <a:defRPr sz="1938"/>
            </a:lvl2pPr>
            <a:lvl3pPr marL="885861" indent="0" algn="ctr">
              <a:buNone/>
              <a:defRPr sz="1744"/>
            </a:lvl3pPr>
            <a:lvl4pPr marL="1328790" indent="0" algn="ctr">
              <a:buNone/>
              <a:defRPr sz="1550"/>
            </a:lvl4pPr>
            <a:lvl5pPr marL="1771721" indent="0" algn="ctr">
              <a:buNone/>
              <a:defRPr sz="1550"/>
            </a:lvl5pPr>
            <a:lvl6pPr marL="2214651" indent="0" algn="ctr">
              <a:buNone/>
              <a:defRPr sz="1550"/>
            </a:lvl6pPr>
            <a:lvl7pPr marL="2657582" indent="0" algn="ctr">
              <a:buNone/>
              <a:defRPr sz="1550"/>
            </a:lvl7pPr>
            <a:lvl8pPr marL="3100511" indent="0" algn="ctr">
              <a:buNone/>
              <a:defRPr sz="1550"/>
            </a:lvl8pPr>
            <a:lvl9pPr marL="3543442" indent="0" algn="ctr">
              <a:buNone/>
              <a:defRPr sz="155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6052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9853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581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325">
                <a:solidFill>
                  <a:schemeClr val="tx1"/>
                </a:solidFill>
              </a:defRPr>
            </a:lvl1pPr>
            <a:lvl2pPr marL="442930" indent="0">
              <a:buNone/>
              <a:defRPr sz="1938">
                <a:solidFill>
                  <a:schemeClr val="tx1">
                    <a:tint val="75000"/>
                  </a:schemeClr>
                </a:solidFill>
              </a:defRPr>
            </a:lvl2pPr>
            <a:lvl3pPr marL="885861" indent="0">
              <a:buNone/>
              <a:defRPr sz="1744">
                <a:solidFill>
                  <a:schemeClr val="tx1">
                    <a:tint val="75000"/>
                  </a:schemeClr>
                </a:solidFill>
              </a:defRPr>
            </a:lvl3pPr>
            <a:lvl4pPr marL="1328790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4pPr>
            <a:lvl5pPr marL="177172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5pPr>
            <a:lvl6pPr marL="221465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6pPr>
            <a:lvl7pPr marL="2657582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7pPr>
            <a:lvl8pPr marL="3100511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8pPr>
            <a:lvl9pPr marL="3543442" indent="0">
              <a:buNone/>
              <a:defRPr sz="15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2679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851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325" b="1"/>
            </a:lvl1pPr>
            <a:lvl2pPr marL="442930" indent="0">
              <a:buNone/>
              <a:defRPr sz="1938" b="1"/>
            </a:lvl2pPr>
            <a:lvl3pPr marL="885861" indent="0">
              <a:buNone/>
              <a:defRPr sz="1744" b="1"/>
            </a:lvl3pPr>
            <a:lvl4pPr marL="1328790" indent="0">
              <a:buNone/>
              <a:defRPr sz="1550" b="1"/>
            </a:lvl4pPr>
            <a:lvl5pPr marL="1771721" indent="0">
              <a:buNone/>
              <a:defRPr sz="1550" b="1"/>
            </a:lvl5pPr>
            <a:lvl6pPr marL="2214651" indent="0">
              <a:buNone/>
              <a:defRPr sz="1550" b="1"/>
            </a:lvl6pPr>
            <a:lvl7pPr marL="2657582" indent="0">
              <a:buNone/>
              <a:defRPr sz="1550" b="1"/>
            </a:lvl7pPr>
            <a:lvl8pPr marL="3100511" indent="0">
              <a:buNone/>
              <a:defRPr sz="1550" b="1"/>
            </a:lvl8pPr>
            <a:lvl9pPr marL="3543442" indent="0">
              <a:buNone/>
              <a:defRPr sz="155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325" b="1"/>
            </a:lvl1pPr>
            <a:lvl2pPr marL="442930" indent="0">
              <a:buNone/>
              <a:defRPr sz="1938" b="1"/>
            </a:lvl2pPr>
            <a:lvl3pPr marL="885861" indent="0">
              <a:buNone/>
              <a:defRPr sz="1744" b="1"/>
            </a:lvl3pPr>
            <a:lvl4pPr marL="1328790" indent="0">
              <a:buNone/>
              <a:defRPr sz="1550" b="1"/>
            </a:lvl4pPr>
            <a:lvl5pPr marL="1771721" indent="0">
              <a:buNone/>
              <a:defRPr sz="1550" b="1"/>
            </a:lvl5pPr>
            <a:lvl6pPr marL="2214651" indent="0">
              <a:buNone/>
              <a:defRPr sz="1550" b="1"/>
            </a:lvl6pPr>
            <a:lvl7pPr marL="2657582" indent="0">
              <a:buNone/>
              <a:defRPr sz="1550" b="1"/>
            </a:lvl7pPr>
            <a:lvl8pPr marL="3100511" indent="0">
              <a:buNone/>
              <a:defRPr sz="1550" b="1"/>
            </a:lvl8pPr>
            <a:lvl9pPr marL="3543442" indent="0">
              <a:buNone/>
              <a:defRPr sz="155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097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88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3589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1"/>
            <a:ext cx="294917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100"/>
            </a:lvl1pPr>
            <a:lvl2pPr>
              <a:defRPr sz="2713"/>
            </a:lvl2pPr>
            <a:lvl3pPr>
              <a:defRPr sz="2325"/>
            </a:lvl3pPr>
            <a:lvl4pPr>
              <a:defRPr sz="1938"/>
            </a:lvl4pPr>
            <a:lvl5pPr>
              <a:defRPr sz="1938"/>
            </a:lvl5pPr>
            <a:lvl6pPr>
              <a:defRPr sz="1938"/>
            </a:lvl6pPr>
            <a:lvl7pPr>
              <a:defRPr sz="1938"/>
            </a:lvl7pPr>
            <a:lvl8pPr>
              <a:defRPr sz="1938"/>
            </a:lvl8pPr>
            <a:lvl9pPr>
              <a:defRPr sz="193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50"/>
            </a:lvl1pPr>
            <a:lvl2pPr marL="442930" indent="0">
              <a:buNone/>
              <a:defRPr sz="1357"/>
            </a:lvl2pPr>
            <a:lvl3pPr marL="885861" indent="0">
              <a:buNone/>
              <a:defRPr sz="1162"/>
            </a:lvl3pPr>
            <a:lvl4pPr marL="1328790" indent="0">
              <a:buNone/>
              <a:defRPr sz="968"/>
            </a:lvl4pPr>
            <a:lvl5pPr marL="1771721" indent="0">
              <a:buNone/>
              <a:defRPr sz="968"/>
            </a:lvl5pPr>
            <a:lvl6pPr marL="2214651" indent="0">
              <a:buNone/>
              <a:defRPr sz="968"/>
            </a:lvl6pPr>
            <a:lvl7pPr marL="2657582" indent="0">
              <a:buNone/>
              <a:defRPr sz="968"/>
            </a:lvl7pPr>
            <a:lvl8pPr marL="3100511" indent="0">
              <a:buNone/>
              <a:defRPr sz="968"/>
            </a:lvl8pPr>
            <a:lvl9pPr marL="3543442" indent="0">
              <a:buNone/>
              <a:defRPr sz="96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5802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1"/>
            <a:ext cx="294917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100"/>
            </a:lvl1pPr>
            <a:lvl2pPr marL="442930" indent="0">
              <a:buNone/>
              <a:defRPr sz="2713"/>
            </a:lvl2pPr>
            <a:lvl3pPr marL="885861" indent="0">
              <a:buNone/>
              <a:defRPr sz="2325"/>
            </a:lvl3pPr>
            <a:lvl4pPr marL="1328790" indent="0">
              <a:buNone/>
              <a:defRPr sz="1938"/>
            </a:lvl4pPr>
            <a:lvl5pPr marL="1771721" indent="0">
              <a:buNone/>
              <a:defRPr sz="1938"/>
            </a:lvl5pPr>
            <a:lvl6pPr marL="2214651" indent="0">
              <a:buNone/>
              <a:defRPr sz="1938"/>
            </a:lvl6pPr>
            <a:lvl7pPr marL="2657582" indent="0">
              <a:buNone/>
              <a:defRPr sz="1938"/>
            </a:lvl7pPr>
            <a:lvl8pPr marL="3100511" indent="0">
              <a:buNone/>
              <a:defRPr sz="1938"/>
            </a:lvl8pPr>
            <a:lvl9pPr marL="3543442" indent="0">
              <a:buNone/>
              <a:defRPr sz="1938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550"/>
            </a:lvl1pPr>
            <a:lvl2pPr marL="442930" indent="0">
              <a:buNone/>
              <a:defRPr sz="1357"/>
            </a:lvl2pPr>
            <a:lvl3pPr marL="885861" indent="0">
              <a:buNone/>
              <a:defRPr sz="1162"/>
            </a:lvl3pPr>
            <a:lvl4pPr marL="1328790" indent="0">
              <a:buNone/>
              <a:defRPr sz="968"/>
            </a:lvl4pPr>
            <a:lvl5pPr marL="1771721" indent="0">
              <a:buNone/>
              <a:defRPr sz="968"/>
            </a:lvl5pPr>
            <a:lvl6pPr marL="2214651" indent="0">
              <a:buNone/>
              <a:defRPr sz="968"/>
            </a:lvl6pPr>
            <a:lvl7pPr marL="2657582" indent="0">
              <a:buNone/>
              <a:defRPr sz="968"/>
            </a:lvl7pPr>
            <a:lvl8pPr marL="3100511" indent="0">
              <a:buNone/>
              <a:defRPr sz="968"/>
            </a:lvl8pPr>
            <a:lvl9pPr marL="3543442" indent="0">
              <a:buNone/>
              <a:defRPr sz="96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2032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8518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185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4A27A-C065-A544-9B77-D23FF66B1DCF}" type="datetimeFigureOut">
              <a:rPr lang="es-MX" smtClean="0"/>
              <a:t>01/10/2026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2F697-AC57-EF4D-B637-5D0C69163F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248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885861" rtl="0" eaLnBrk="1" latinLnBrk="0" hangingPunct="1">
        <a:lnSpc>
          <a:spcPct val="90000"/>
        </a:lnSpc>
        <a:spcBef>
          <a:spcPct val="0"/>
        </a:spcBef>
        <a:buNone/>
        <a:defRPr sz="42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1465" indent="-221465" algn="l" defTabSz="885861" rtl="0" eaLnBrk="1" latinLnBrk="0" hangingPunct="1">
        <a:lnSpc>
          <a:spcPct val="90000"/>
        </a:lnSpc>
        <a:spcBef>
          <a:spcPts val="968"/>
        </a:spcBef>
        <a:buFont typeface="Arial" panose="020B0604020202020204" pitchFamily="34" charset="0"/>
        <a:buChar char="•"/>
        <a:defRPr sz="2713" kern="1200">
          <a:solidFill>
            <a:schemeClr val="tx1"/>
          </a:solidFill>
          <a:latin typeface="+mn-lt"/>
          <a:ea typeface="+mn-ea"/>
          <a:cs typeface="+mn-cs"/>
        </a:defRPr>
      </a:lvl1pPr>
      <a:lvl2pPr marL="66439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2325" kern="1200">
          <a:solidFill>
            <a:schemeClr val="tx1"/>
          </a:solidFill>
          <a:latin typeface="+mn-lt"/>
          <a:ea typeface="+mn-ea"/>
          <a:cs typeface="+mn-cs"/>
        </a:defRPr>
      </a:lvl2pPr>
      <a:lvl3pPr marL="1107325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938" kern="1200">
          <a:solidFill>
            <a:schemeClr val="tx1"/>
          </a:solidFill>
          <a:latin typeface="+mn-lt"/>
          <a:ea typeface="+mn-ea"/>
          <a:cs typeface="+mn-cs"/>
        </a:defRPr>
      </a:lvl3pPr>
      <a:lvl4pPr marL="155025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4pPr>
      <a:lvl5pPr marL="199318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5pPr>
      <a:lvl6pPr marL="243611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6pPr>
      <a:lvl7pPr marL="2879046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7pPr>
      <a:lvl8pPr marL="332197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8pPr>
      <a:lvl9pPr marL="3764907" indent="-221465" algn="l" defTabSz="885861" rtl="0" eaLnBrk="1" latinLnBrk="0" hangingPunct="1">
        <a:lnSpc>
          <a:spcPct val="90000"/>
        </a:lnSpc>
        <a:spcBef>
          <a:spcPts val="484"/>
        </a:spcBef>
        <a:buFont typeface="Arial" panose="020B0604020202020204" pitchFamily="34" charset="0"/>
        <a:buChar char="•"/>
        <a:defRPr sz="17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1pPr>
      <a:lvl2pPr marL="44293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2pPr>
      <a:lvl3pPr marL="88586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3pPr>
      <a:lvl4pPr marL="1328790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4pPr>
      <a:lvl5pPr marL="177172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5pPr>
      <a:lvl6pPr marL="221465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6pPr>
      <a:lvl7pPr marL="2657582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7pPr>
      <a:lvl8pPr marL="3100511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8pPr>
      <a:lvl9pPr marL="3543442" algn="l" defTabSz="885861" rtl="0" eaLnBrk="1" latinLnBrk="0" hangingPunct="1">
        <a:defRPr sz="17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B8D417AA-182D-9348-A8D7-D5349659AEBF}"/>
              </a:ext>
            </a:extLst>
          </p:cNvPr>
          <p:cNvSpPr txBox="1"/>
          <p:nvPr/>
        </p:nvSpPr>
        <p:spPr>
          <a:xfrm>
            <a:off x="120297" y="1873098"/>
            <a:ext cx="890339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PROGRAMA ANUAL DE </a:t>
            </a:r>
          </a:p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ADQUISICIONES, ARRENDAMIENTOS </a:t>
            </a:r>
          </a:p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Y SERVICIOS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C60FECC-E690-8F41-98F6-25C1057B0BE0}"/>
              </a:ext>
            </a:extLst>
          </p:cNvPr>
          <p:cNvSpPr txBox="1"/>
          <p:nvPr/>
        </p:nvSpPr>
        <p:spPr>
          <a:xfrm>
            <a:off x="3269396" y="4111424"/>
            <a:ext cx="2605200" cy="509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713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PAAAS 2027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5A249AC-7D68-1AE0-9213-4D0B9C7EC3CE}"/>
              </a:ext>
            </a:extLst>
          </p:cNvPr>
          <p:cNvSpPr/>
          <p:nvPr/>
        </p:nvSpPr>
        <p:spPr>
          <a:xfrm>
            <a:off x="2659789" y="3547789"/>
            <a:ext cx="3824423" cy="165648"/>
          </a:xfrm>
          <a:prstGeom prst="rect">
            <a:avLst/>
          </a:prstGeom>
          <a:solidFill>
            <a:srgbClr val="009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9AB9B63-9F7B-693E-F5FB-9C48766A6174}"/>
              </a:ext>
            </a:extLst>
          </p:cNvPr>
          <p:cNvSpPr/>
          <p:nvPr/>
        </p:nvSpPr>
        <p:spPr>
          <a:xfrm>
            <a:off x="2659789" y="3829607"/>
            <a:ext cx="3824423" cy="165647"/>
          </a:xfrm>
          <a:prstGeom prst="rect">
            <a:avLst/>
          </a:prstGeom>
          <a:solidFill>
            <a:srgbClr val="009C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29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74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1367EC0-3F24-774C-E2F6-6CB9992F7DC3}"/>
              </a:ext>
            </a:extLst>
          </p:cNvPr>
          <p:cNvSpPr txBox="1"/>
          <p:nvPr/>
        </p:nvSpPr>
        <p:spPr>
          <a:xfrm>
            <a:off x="2094986" y="1049042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03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PUNTO No.7.4</a:t>
            </a:r>
          </a:p>
        </p:txBody>
      </p:sp>
    </p:spTree>
    <p:extLst>
      <p:ext uri="{BB962C8B-B14F-4D97-AF65-F5344CB8AC3E}">
        <p14:creationId xmlns:p14="http://schemas.microsoft.com/office/powerpoint/2010/main" val="2495272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F42F0-F0F3-844D-67B0-A86094FC1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B6C4811-7450-A46D-31EF-BC437B5A97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272108"/>
              </p:ext>
            </p:extLst>
          </p:nvPr>
        </p:nvGraphicFramePr>
        <p:xfrm>
          <a:off x="1937591" y="1556283"/>
          <a:ext cx="5268817" cy="3506609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98229">
                  <a:extLst>
                    <a:ext uri="{9D8B030D-6E8A-4147-A177-3AD203B41FA5}">
                      <a16:colId xmlns:a16="http://schemas.microsoft.com/office/drawing/2014/main" val="2555956467"/>
                    </a:ext>
                  </a:extLst>
                </a:gridCol>
                <a:gridCol w="3365390">
                  <a:extLst>
                    <a:ext uri="{9D8B030D-6E8A-4147-A177-3AD203B41FA5}">
                      <a16:colId xmlns:a16="http://schemas.microsoft.com/office/drawing/2014/main" val="2854152850"/>
                    </a:ext>
                  </a:extLst>
                </a:gridCol>
                <a:gridCol w="1005198">
                  <a:extLst>
                    <a:ext uri="{9D8B030D-6E8A-4147-A177-3AD203B41FA5}">
                      <a16:colId xmlns:a16="http://schemas.microsoft.com/office/drawing/2014/main" val="4108369489"/>
                    </a:ext>
                  </a:extLst>
                </a:gridCol>
              </a:tblGrid>
              <a:tr h="31471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CAPITULO</a:t>
                      </a:r>
                    </a:p>
                  </a:txBody>
                  <a:tcPr marL="9149" marR="9149" marT="9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</a:p>
                  </a:txBody>
                  <a:tcPr marL="9149" marR="9149" marT="9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ANUAL</a:t>
                      </a:r>
                    </a:p>
                  </a:txBody>
                  <a:tcPr marL="9149" marR="9149" marT="9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20052"/>
                  </a:ext>
                </a:extLst>
              </a:tr>
              <a:tr h="31471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MATERIALES, ÚTILES Y EQUIPOS MENORES DE OFICINA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53,004.00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7088713"/>
                  </a:ext>
                </a:extLst>
              </a:tr>
              <a:tr h="31208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MATERIALES Y ÚTILES DE IMPRESIÓN Y REPRODUCCIÓN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27,996.00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392448"/>
                  </a:ext>
                </a:extLst>
              </a:tr>
              <a:tr h="46919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MATERIALES Y ÚTILES PARA EL PROCESAMIENTO DE QUIPOS Y BIENES INFORMATICOS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90,000.00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891862"/>
                  </a:ext>
                </a:extLst>
              </a:tr>
              <a:tr h="20108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216011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 DE LIMPIEZA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298,992.00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6452264"/>
                  </a:ext>
                </a:extLst>
              </a:tr>
              <a:tr h="20108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217011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MATERIALES EDUCATIVOS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300,132.00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072613"/>
                  </a:ext>
                </a:extLst>
              </a:tr>
              <a:tr h="20108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221061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ADQUISICIÓN DE AGUA POTABLE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212,988.00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664106"/>
                  </a:ext>
                </a:extLst>
              </a:tr>
              <a:tr h="3159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261011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COMBUSTIBLES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259,996.00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821691"/>
                  </a:ext>
                </a:extLst>
              </a:tr>
              <a:tr h="20108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294011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REFACCIONES Y ACCESORIOS MENORES DE EQUIPO DE CÓMPUTO Y TECNOLOGÍAS DE LA   INFORMACIÓN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80,008.00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3694985"/>
                  </a:ext>
                </a:extLst>
              </a:tr>
              <a:tr h="315987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858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MX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8858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CAPITULO 2000</a:t>
                      </a:r>
                    </a:p>
                    <a:p>
                      <a:pPr algn="l" fontAlgn="b"/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1,323,116.00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236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328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98C3B-AE77-7868-4BC3-0265E03DE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105AF69-30B9-BB73-34A0-E39482453B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837477"/>
              </p:ext>
            </p:extLst>
          </p:nvPr>
        </p:nvGraphicFramePr>
        <p:xfrm>
          <a:off x="1369573" y="559398"/>
          <a:ext cx="6241056" cy="5778835"/>
        </p:xfrm>
        <a:graphic>
          <a:graphicData uri="http://schemas.openxmlformats.org/drawingml/2006/table">
            <a:tbl>
              <a:tblPr>
                <a:effectLst/>
                <a:tableStyleId>{9D7B26C5-4107-4FEC-AEDC-1716B250A1EF}</a:tableStyleId>
              </a:tblPr>
              <a:tblGrid>
                <a:gridCol w="694063">
                  <a:extLst>
                    <a:ext uri="{9D8B030D-6E8A-4147-A177-3AD203B41FA5}">
                      <a16:colId xmlns:a16="http://schemas.microsoft.com/office/drawing/2014/main" val="3349011968"/>
                    </a:ext>
                  </a:extLst>
                </a:gridCol>
                <a:gridCol w="4583017">
                  <a:extLst>
                    <a:ext uri="{9D8B030D-6E8A-4147-A177-3AD203B41FA5}">
                      <a16:colId xmlns:a16="http://schemas.microsoft.com/office/drawing/2014/main" val="11710888"/>
                    </a:ext>
                  </a:extLst>
                </a:gridCol>
                <a:gridCol w="963976">
                  <a:extLst>
                    <a:ext uri="{9D8B030D-6E8A-4147-A177-3AD203B41FA5}">
                      <a16:colId xmlns:a16="http://schemas.microsoft.com/office/drawing/2014/main" val="879084942"/>
                    </a:ext>
                  </a:extLst>
                </a:gridCol>
              </a:tblGrid>
              <a:tr h="19033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PARTIDA</a:t>
                      </a:r>
                    </a:p>
                  </a:txBody>
                  <a:tcPr marL="4851" marR="4851" marT="48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</a:p>
                  </a:txBody>
                  <a:tcPr marL="4851" marR="4851" marT="485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ANUAL</a:t>
                      </a:r>
                    </a:p>
                  </a:txBody>
                  <a:tcPr marL="4851" marR="4851" marT="485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119820"/>
                  </a:ext>
                </a:extLst>
              </a:tr>
              <a:tr h="206327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311011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ENERGÍA ELÉCTRICA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588,916.00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4648556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 DE ACCESO A INTERNET, REDES Y PROCESAMIENTO DE INFORMACIÓN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599,996.00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362404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318011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 POSTAL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605031"/>
                  </a:ext>
                </a:extLst>
              </a:tr>
              <a:tr h="16287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323011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ARRENDAMIENTO DE MUEBLES, MAQUINARIA Y EQUIPO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36,540.00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8981347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323021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ARRENDAMIENTO DE EQUIPO Y BIENES INFORMÁTICOS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73,080.00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052125"/>
                  </a:ext>
                </a:extLst>
              </a:tr>
              <a:tr h="16287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326011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ARRENDAMIENTO DE MAQUINARIA, OTROS EQUIPOS Y HERRAMIENTAS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279375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331011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LEGALES, DE CONTABILIDAD, AUDITORIAS Y RELACIONADOS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955451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333011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DE INFORMÁTICA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458,920.00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162120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334011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DE CAPACITACIÓN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4680401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338011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DE VIGILANCIA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841,076.00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16002"/>
                  </a:ext>
                </a:extLst>
              </a:tr>
              <a:tr h="18091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351031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MANTENIMIENTO Y CONSERVACIÓN DE PLANTELES ESCOLARES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273,236.00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3808913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352011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MANTENIMIENTO Y CONSERVACIÓN DE MOBILIARIO Y EQUIPO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952975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MANTENIMIENTO Y CONSERVACIÓN DE MOBILIARIO Y EQUIPO PARA ESCUELAS,   LABORATORIOS Y TALLERES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4449773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353021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MANTENIMIENTO Y CONSERVACIÓN DE BIENES INFORMÁTICOS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87705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355011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MANTENIMIENTO Y CONSERVACIÓN DE EQUIPO DE TRANSPORTE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47822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357011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MANTENIMIENTO Y CONSERVACIÓN DE MAQUINARIA Y EQUIPO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74330"/>
                  </a:ext>
                </a:extLst>
              </a:tr>
              <a:tr h="215141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358011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DE LIMPIEZA Y MANEJO DE DESECHOS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616,884.00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8223224"/>
                  </a:ext>
                </a:extLst>
              </a:tr>
              <a:tr h="16287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359011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DE JARDINERÍA Y FUMIGACIÓN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5433443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PASAJES AÉREOS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996131"/>
                  </a:ext>
                </a:extLst>
              </a:tr>
              <a:tr h="16287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375011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VIÁTICOS EN EL PAÍS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428323"/>
                  </a:ext>
                </a:extLst>
              </a:tr>
              <a:tr h="162870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375021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GASTOS DE CAMINO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0617288"/>
                  </a:ext>
                </a:extLst>
              </a:tr>
              <a:tr h="13996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383011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CONGRESOS Y CONVENCIONES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809951"/>
                  </a:ext>
                </a:extLst>
              </a:tr>
              <a:tr h="210099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392011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IMPUESTOS Y DERECHOS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20844"/>
                  </a:ext>
                </a:extLst>
              </a:tr>
              <a:tr h="181155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398011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IMPUESTOS SOBRE NOMINAS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561,840.00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0126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858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MX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8858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CAPITULO 3000</a:t>
                      </a:r>
                    </a:p>
                    <a:p>
                      <a:pPr algn="l" fontAlgn="b"/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 fontAlgn="b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5,443,488.00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149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066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1FF48-478E-D590-AFED-54BD60D8F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C39FB8F-FED0-80E7-E4B5-25339DB825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499192"/>
              </p:ext>
            </p:extLst>
          </p:nvPr>
        </p:nvGraphicFramePr>
        <p:xfrm>
          <a:off x="1944056" y="2821030"/>
          <a:ext cx="5255888" cy="1801786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val="3520376821"/>
                    </a:ext>
                  </a:extLst>
                </a:gridCol>
                <a:gridCol w="3602440">
                  <a:extLst>
                    <a:ext uri="{9D8B030D-6E8A-4147-A177-3AD203B41FA5}">
                      <a16:colId xmlns:a16="http://schemas.microsoft.com/office/drawing/2014/main" val="3134190569"/>
                    </a:ext>
                  </a:extLst>
                </a:gridCol>
                <a:gridCol w="815248">
                  <a:extLst>
                    <a:ext uri="{9D8B030D-6E8A-4147-A177-3AD203B41FA5}">
                      <a16:colId xmlns:a16="http://schemas.microsoft.com/office/drawing/2014/main" val="2697002453"/>
                    </a:ext>
                  </a:extLst>
                </a:gridCol>
              </a:tblGrid>
              <a:tr h="29603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CAPITULO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ANUAL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7229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441051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GASTOS POR SERVICIOS DE TRASLADO DE PERSONAS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80,000.00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332612"/>
                  </a:ext>
                </a:extLst>
              </a:tr>
              <a:tr h="329703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441071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PREMIOS, ESTÍMULOS, RECOMPENSAS, BECAS Y SEGUROS A DEPORTISTAS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40,000.00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309728"/>
                  </a:ext>
                </a:extLst>
              </a:tr>
              <a:tr h="285406"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442011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BECAS EDUCATIVAS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120,000.00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039628"/>
                  </a:ext>
                </a:extLst>
              </a:tr>
              <a:tr h="285406"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858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MX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88586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CAPITULO 4000</a:t>
                      </a:r>
                    </a:p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570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6998287"/>
      </p:ext>
    </p:extLst>
  </p:cSld>
  <p:clrMapOvr>
    <a:masterClrMapping/>
  </p:clrMapOvr>
</p:sld>
</file>

<file path=ppt/theme/theme1.xml><?xml version="1.0" encoding="utf-8"?>
<a:theme xmlns:a="http://schemas.openxmlformats.org/drawingml/2006/main" name="2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12356</TotalTime>
  <Words>304</Words>
  <Application>Microsoft Office PowerPoint</Application>
  <PresentationFormat>Presentación en pantalla (4:3)</PresentationFormat>
  <Paragraphs>129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Aptos Narrow</vt:lpstr>
      <vt:lpstr>Arial</vt:lpstr>
      <vt:lpstr>Calibri</vt:lpstr>
      <vt:lpstr>Calibri Light</vt:lpstr>
      <vt:lpstr>Verdana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ANUAL DE ADQUISICIONES, ARRENDAMIENTOS Y SERVICIOS 2020</dc:title>
  <dc:creator>Usuario</dc:creator>
  <cp:lastModifiedBy>Marina</cp:lastModifiedBy>
  <cp:revision>71</cp:revision>
  <dcterms:created xsi:type="dcterms:W3CDTF">2020-12-09T22:38:33Z</dcterms:created>
  <dcterms:modified xsi:type="dcterms:W3CDTF">2026-10-01T21:18:21Z</dcterms:modified>
</cp:coreProperties>
</file>